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34"/>
  </p:notesMasterIdLst>
  <p:sldIdLst>
    <p:sldId id="256" r:id="rId3"/>
    <p:sldId id="279" r:id="rId4"/>
    <p:sldId id="257" r:id="rId5"/>
    <p:sldId id="259" r:id="rId6"/>
    <p:sldId id="261" r:id="rId7"/>
    <p:sldId id="262" r:id="rId8"/>
    <p:sldId id="263" r:id="rId9"/>
    <p:sldId id="280" r:id="rId10"/>
    <p:sldId id="260" r:id="rId11"/>
    <p:sldId id="264" r:id="rId12"/>
    <p:sldId id="265" r:id="rId13"/>
    <p:sldId id="266" r:id="rId14"/>
    <p:sldId id="281" r:id="rId15"/>
    <p:sldId id="267" r:id="rId16"/>
    <p:sldId id="268" r:id="rId17"/>
    <p:sldId id="269" r:id="rId18"/>
    <p:sldId id="277" r:id="rId19"/>
    <p:sldId id="270" r:id="rId20"/>
    <p:sldId id="276" r:id="rId21"/>
    <p:sldId id="278" r:id="rId22"/>
    <p:sldId id="272" r:id="rId23"/>
    <p:sldId id="273" r:id="rId24"/>
    <p:sldId id="274" r:id="rId25"/>
    <p:sldId id="286" r:id="rId26"/>
    <p:sldId id="275" r:id="rId27"/>
    <p:sldId id="282" r:id="rId28"/>
    <p:sldId id="287" r:id="rId29"/>
    <p:sldId id="288" r:id="rId30"/>
    <p:sldId id="283" r:id="rId31"/>
    <p:sldId id="284" r:id="rId32"/>
    <p:sldId id="285" r:id="rId33"/>
  </p:sldIdLst>
  <p:sldSz cx="9144000" cy="6858000" type="screen4x3"/>
  <p:notesSz cx="7104063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80" autoAdjust="0"/>
    <p:restoredTop sz="94664" autoAdjust="0"/>
  </p:normalViewPr>
  <p:slideViewPr>
    <p:cSldViewPr snapToGrid="0">
      <p:cViewPr varScale="1">
        <p:scale>
          <a:sx n="73" d="100"/>
          <a:sy n="73" d="100"/>
        </p:scale>
        <p:origin x="1074" y="54"/>
      </p:cViewPr>
      <p:guideLst/>
    </p:cSldViewPr>
  </p:slideViewPr>
  <p:outlineViewPr>
    <p:cViewPr>
      <p:scale>
        <a:sx n="33" d="100"/>
        <a:sy n="33" d="100"/>
      </p:scale>
      <p:origin x="0" y="-13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microsoft.com/office/2015/10/relationships/revisionInfo" Target="revisionInfo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jpeg>
</file>

<file path=ppt/media/image10.tmp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tmp>
</file>

<file path=ppt/media/image21.tmp>
</file>

<file path=ppt/media/image22.tmp>
</file>

<file path=ppt/media/image23.jpg>
</file>

<file path=ppt/media/image24.jpg>
</file>

<file path=ppt/media/image25.jpg>
</file>

<file path=ppt/media/image26.tmp>
</file>

<file path=ppt/media/image27.tmp>
</file>

<file path=ppt/media/image28.tmp>
</file>

<file path=ppt/media/image29.tmp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4.jpe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body"/>
          </p:nvPr>
        </p:nvSpPr>
        <p:spPr>
          <a:xfrm>
            <a:off x="789154" y="5229392"/>
            <a:ext cx="6312850" cy="4953965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100">
                <a:latin typeface="Arial"/>
              </a:rPr>
              <a:t>Click to edit the notes format</a:t>
            </a:r>
            <a:endParaRPr/>
          </a:p>
        </p:txBody>
      </p:sp>
      <p:sp>
        <p:nvSpPr>
          <p:cNvPr id="105" name="PlaceHolder 2"/>
          <p:cNvSpPr>
            <a:spLocks noGrp="1"/>
          </p:cNvSpPr>
          <p:nvPr>
            <p:ph type="hdr"/>
          </p:nvPr>
        </p:nvSpPr>
        <p:spPr>
          <a:xfrm>
            <a:off x="0" y="1"/>
            <a:ext cx="3424550" cy="550111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>
                <a:latin typeface="Times New Roman"/>
              </a:rPr>
              <a:t>&lt;header&gt;</a:t>
            </a:r>
            <a:endParaRPr/>
          </a:p>
        </p:txBody>
      </p:sp>
      <p:sp>
        <p:nvSpPr>
          <p:cNvPr id="106" name="PlaceHolder 3"/>
          <p:cNvSpPr>
            <a:spLocks noGrp="1"/>
          </p:cNvSpPr>
          <p:nvPr>
            <p:ph type="dt"/>
          </p:nvPr>
        </p:nvSpPr>
        <p:spPr>
          <a:xfrm>
            <a:off x="4466607" y="1"/>
            <a:ext cx="3424550" cy="550111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107" name="PlaceHolder 4"/>
          <p:cNvSpPr>
            <a:spLocks noGrp="1"/>
          </p:cNvSpPr>
          <p:nvPr>
            <p:ph type="ftr"/>
          </p:nvPr>
        </p:nvSpPr>
        <p:spPr>
          <a:xfrm>
            <a:off x="0" y="10459154"/>
            <a:ext cx="3424550" cy="550111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108" name="PlaceHolder 5"/>
          <p:cNvSpPr>
            <a:spLocks noGrp="1"/>
          </p:cNvSpPr>
          <p:nvPr>
            <p:ph type="sldNum"/>
          </p:nvPr>
        </p:nvSpPr>
        <p:spPr>
          <a:xfrm>
            <a:off x="4466607" y="10459154"/>
            <a:ext cx="3424550" cy="550111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AA592195-7D27-441F-BE32-D234C13ED257}" type="slidenum">
              <a:rPr lang="en-US" sz="1400">
                <a:latin typeface="Times New Roman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body"/>
          </p:nvPr>
        </p:nvSpPr>
        <p:spPr>
          <a:xfrm>
            <a:off x="949615" y="4861663"/>
            <a:ext cx="5203150" cy="4602917"/>
          </a:xfrm>
          <a:prstGeom prst="rect">
            <a:avLst/>
          </a:prstGeom>
        </p:spPr>
        <p:txBody>
          <a:bodyPr lIns="93922" tIns="48825" rIns="93922" bIns="48825"/>
          <a:lstStyle/>
          <a:p>
            <a:endParaRPr/>
          </a:p>
        </p:txBody>
      </p:sp>
      <p:sp>
        <p:nvSpPr>
          <p:cNvPr id="121" name="TextShape 2"/>
          <p:cNvSpPr txBox="1"/>
          <p:nvPr/>
        </p:nvSpPr>
        <p:spPr>
          <a:xfrm>
            <a:off x="4025058" y="9722953"/>
            <a:ext cx="3075067" cy="507852"/>
          </a:xfrm>
          <a:prstGeom prst="rect">
            <a:avLst/>
          </a:prstGeom>
        </p:spPr>
        <p:txBody>
          <a:bodyPr lIns="93922" tIns="48825" rIns="93922" bIns="48825" anchor="b"/>
          <a:lstStyle/>
          <a:p>
            <a:pPr>
              <a:lnSpc>
                <a:spcPct val="100000"/>
              </a:lnSpc>
            </a:pPr>
            <a:fld id="{AC160D32-1AA0-4E6B-9871-71C3FEAE3086}" type="slidenum">
              <a:rPr lang="en-US" sz="1200">
                <a:solidFill>
                  <a:srgbClr val="000000"/>
                </a:solidFill>
                <a:latin typeface="Times New Roman"/>
              </a:rPr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838152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380880" y="4194720"/>
            <a:ext cx="838152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56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4675680" y="419472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380880" y="419472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838152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380880" y="1751040"/>
            <a:ext cx="838152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54" name="Picture 53"/>
          <p:cNvPicPr/>
          <p:nvPr/>
        </p:nvPicPr>
        <p:blipFill>
          <a:blip r:embed="rId2"/>
          <a:stretch>
            <a:fillRect/>
          </a:stretch>
        </p:blipFill>
        <p:spPr>
          <a:xfrm>
            <a:off x="1640160" y="1751040"/>
            <a:ext cx="5862600" cy="4677840"/>
          </a:xfrm>
          <a:prstGeom prst="rect">
            <a:avLst/>
          </a:prstGeom>
          <a:ln>
            <a:noFill/>
          </a:ln>
        </p:spPr>
      </p:pic>
      <p:pic>
        <p:nvPicPr>
          <p:cNvPr id="55" name="Picture 54"/>
          <p:cNvPicPr/>
          <p:nvPr/>
        </p:nvPicPr>
        <p:blipFill>
          <a:blip r:embed="rId2"/>
          <a:stretch>
            <a:fillRect/>
          </a:stretch>
        </p:blipFill>
        <p:spPr>
          <a:xfrm>
            <a:off x="1640160" y="1751040"/>
            <a:ext cx="5862600" cy="4677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1" name="PlaceHolder 2"/>
          <p:cNvSpPr>
            <a:spLocks noGrp="1"/>
          </p:cNvSpPr>
          <p:nvPr>
            <p:ph type="subTitle"/>
          </p:nvPr>
        </p:nvSpPr>
        <p:spPr>
          <a:xfrm>
            <a:off x="380880" y="1751040"/>
            <a:ext cx="8381520" cy="467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838152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408996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675680" y="1751040"/>
            <a:ext cx="408996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subTitle"/>
          </p:nvPr>
        </p:nvSpPr>
        <p:spPr>
          <a:xfrm>
            <a:off x="380880" y="957240"/>
            <a:ext cx="8381520" cy="3554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380880" y="419472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4675680" y="1751040"/>
            <a:ext cx="408996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subTitle"/>
          </p:nvPr>
        </p:nvSpPr>
        <p:spPr>
          <a:xfrm>
            <a:off x="380880" y="1751040"/>
            <a:ext cx="8381520" cy="467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408996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6756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4675680" y="419472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56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380880" y="4194720"/>
            <a:ext cx="838152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838152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380880" y="4194720"/>
            <a:ext cx="838152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56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675680" y="419472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8" name="PlaceHolder 5"/>
          <p:cNvSpPr>
            <a:spLocks noGrp="1"/>
          </p:cNvSpPr>
          <p:nvPr>
            <p:ph type="body"/>
          </p:nvPr>
        </p:nvSpPr>
        <p:spPr>
          <a:xfrm>
            <a:off x="380880" y="419472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838152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380880" y="1751040"/>
            <a:ext cx="838152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02" name="Picture 101"/>
          <p:cNvPicPr/>
          <p:nvPr/>
        </p:nvPicPr>
        <p:blipFill>
          <a:blip r:embed="rId2"/>
          <a:stretch>
            <a:fillRect/>
          </a:stretch>
        </p:blipFill>
        <p:spPr>
          <a:xfrm>
            <a:off x="1640160" y="1751040"/>
            <a:ext cx="5862600" cy="4677840"/>
          </a:xfrm>
          <a:prstGeom prst="rect">
            <a:avLst/>
          </a:prstGeom>
          <a:ln>
            <a:noFill/>
          </a:ln>
        </p:spPr>
      </p:pic>
      <p:pic>
        <p:nvPicPr>
          <p:cNvPr id="103" name="Picture 102"/>
          <p:cNvPicPr/>
          <p:nvPr/>
        </p:nvPicPr>
        <p:blipFill>
          <a:blip r:embed="rId2"/>
          <a:stretch>
            <a:fillRect/>
          </a:stretch>
        </p:blipFill>
        <p:spPr>
          <a:xfrm>
            <a:off x="1640160" y="1751040"/>
            <a:ext cx="5862600" cy="4677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838152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408996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5680" y="1751040"/>
            <a:ext cx="408996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subTitle"/>
          </p:nvPr>
        </p:nvSpPr>
        <p:spPr>
          <a:xfrm>
            <a:off x="380880" y="957240"/>
            <a:ext cx="8381520" cy="3554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80880" y="419472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4675680" y="1751040"/>
            <a:ext cx="408996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4089960" cy="4677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6756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675680" y="419472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3808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675680" y="1751040"/>
            <a:ext cx="408996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380880" y="4194720"/>
            <a:ext cx="8381520" cy="2231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fik 20"/>
          <p:cNvPicPr/>
          <p:nvPr/>
        </p:nvPicPr>
        <p:blipFill>
          <a:blip r:embed="rId14"/>
          <a:stretch>
            <a:fillRect/>
          </a:stretch>
        </p:blipFill>
        <p:spPr>
          <a:xfrm>
            <a:off x="0" y="6576840"/>
            <a:ext cx="9143640" cy="294840"/>
          </a:xfrm>
          <a:prstGeom prst="rect">
            <a:avLst/>
          </a:prstGeom>
          <a:ln>
            <a:noFill/>
          </a:ln>
        </p:spPr>
      </p:pic>
      <p:sp>
        <p:nvSpPr>
          <p:cNvPr id="23" name="Line 1"/>
          <p:cNvSpPr/>
          <p:nvPr/>
        </p:nvSpPr>
        <p:spPr>
          <a:xfrm>
            <a:off x="8762760" y="-1080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sp>
        <p:nvSpPr>
          <p:cNvPr id="2" name="Line 2"/>
          <p:cNvSpPr/>
          <p:nvPr/>
        </p:nvSpPr>
        <p:spPr>
          <a:xfrm>
            <a:off x="7092720" y="-1080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sp>
        <p:nvSpPr>
          <p:cNvPr id="3" name="Line 3"/>
          <p:cNvSpPr/>
          <p:nvPr/>
        </p:nvSpPr>
        <p:spPr>
          <a:xfrm>
            <a:off x="5422680" y="-1080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sp>
        <p:nvSpPr>
          <p:cNvPr id="4" name="Line 4"/>
          <p:cNvSpPr/>
          <p:nvPr/>
        </p:nvSpPr>
        <p:spPr>
          <a:xfrm>
            <a:off x="3754080" y="-1080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sp>
        <p:nvSpPr>
          <p:cNvPr id="5" name="Line 5"/>
          <p:cNvSpPr/>
          <p:nvPr/>
        </p:nvSpPr>
        <p:spPr>
          <a:xfrm>
            <a:off x="2185920" y="6697440"/>
            <a:ext cx="0" cy="176400"/>
          </a:xfrm>
          <a:prstGeom prst="line">
            <a:avLst/>
          </a:prstGeom>
          <a:ln w="6480">
            <a:solidFill>
              <a:srgbClr val="FFFFFF"/>
            </a:solidFill>
            <a:round/>
          </a:ln>
        </p:spPr>
      </p:sp>
      <p:sp>
        <p:nvSpPr>
          <p:cNvPr id="6" name="Line 6"/>
          <p:cNvSpPr/>
          <p:nvPr/>
        </p:nvSpPr>
        <p:spPr>
          <a:xfrm>
            <a:off x="7091280" y="6697440"/>
            <a:ext cx="0" cy="176400"/>
          </a:xfrm>
          <a:prstGeom prst="line">
            <a:avLst/>
          </a:prstGeom>
          <a:ln w="6480">
            <a:solidFill>
              <a:srgbClr val="FFFFFF"/>
            </a:solidFill>
            <a:round/>
          </a:ln>
        </p:spPr>
      </p:sp>
      <p:pic>
        <p:nvPicPr>
          <p:cNvPr id="7" name="Picture 12"/>
          <p:cNvPicPr/>
          <p:nvPr/>
        </p:nvPicPr>
        <p:blipFill>
          <a:blip r:embed="rId15"/>
          <a:stretch>
            <a:fillRect/>
          </a:stretch>
        </p:blipFill>
        <p:spPr>
          <a:xfrm>
            <a:off x="379440" y="152280"/>
            <a:ext cx="1649160" cy="420480"/>
          </a:xfrm>
          <a:prstGeom prst="rect">
            <a:avLst/>
          </a:prstGeom>
          <a:ln>
            <a:noFill/>
          </a:ln>
        </p:spPr>
      </p:pic>
      <p:pic>
        <p:nvPicPr>
          <p:cNvPr id="8" name="Picture 15"/>
          <p:cNvPicPr/>
          <p:nvPr/>
        </p:nvPicPr>
        <p:blipFill>
          <a:blip r:embed="rId16"/>
          <a:stretch>
            <a:fillRect/>
          </a:stretch>
        </p:blipFill>
        <p:spPr>
          <a:xfrm>
            <a:off x="7847280" y="152280"/>
            <a:ext cx="1102320" cy="905760"/>
          </a:xfrm>
          <a:prstGeom prst="rect">
            <a:avLst/>
          </a:prstGeom>
          <a:ln>
            <a:noFill/>
          </a:ln>
        </p:spPr>
      </p:pic>
      <p:pic>
        <p:nvPicPr>
          <p:cNvPr id="9" name="Grafik 20"/>
          <p:cNvPicPr/>
          <p:nvPr/>
        </p:nvPicPr>
        <p:blipFill>
          <a:blip r:embed="rId14"/>
          <a:stretch>
            <a:fillRect/>
          </a:stretch>
        </p:blipFill>
        <p:spPr>
          <a:xfrm>
            <a:off x="0" y="6576840"/>
            <a:ext cx="9143640" cy="294840"/>
          </a:xfrm>
          <a:prstGeom prst="rect">
            <a:avLst/>
          </a:prstGeom>
          <a:ln>
            <a:noFill/>
          </a:ln>
        </p:spPr>
      </p:pic>
      <p:sp>
        <p:nvSpPr>
          <p:cNvPr id="10" name="Line 7"/>
          <p:cNvSpPr/>
          <p:nvPr/>
        </p:nvSpPr>
        <p:spPr>
          <a:xfrm>
            <a:off x="8762760" y="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sp>
        <p:nvSpPr>
          <p:cNvPr id="11" name="Line 8"/>
          <p:cNvSpPr/>
          <p:nvPr/>
        </p:nvSpPr>
        <p:spPr>
          <a:xfrm>
            <a:off x="7092720" y="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sp>
        <p:nvSpPr>
          <p:cNvPr id="12" name="Line 9"/>
          <p:cNvSpPr/>
          <p:nvPr/>
        </p:nvSpPr>
        <p:spPr>
          <a:xfrm>
            <a:off x="5422680" y="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sp>
        <p:nvSpPr>
          <p:cNvPr id="13" name="Line 10"/>
          <p:cNvSpPr/>
          <p:nvPr/>
        </p:nvSpPr>
        <p:spPr>
          <a:xfrm>
            <a:off x="3754080" y="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pic>
        <p:nvPicPr>
          <p:cNvPr id="14" name="Grafik 22"/>
          <p:cNvPicPr/>
          <p:nvPr/>
        </p:nvPicPr>
        <p:blipFill>
          <a:blip r:embed="rId17"/>
          <a:stretch>
            <a:fillRect/>
          </a:stretch>
        </p:blipFill>
        <p:spPr>
          <a:xfrm>
            <a:off x="-1440" y="3292560"/>
            <a:ext cx="9143640" cy="3285720"/>
          </a:xfrm>
          <a:prstGeom prst="rect">
            <a:avLst/>
          </a:prstGeom>
          <a:ln>
            <a:noFill/>
          </a:ln>
        </p:spPr>
      </p:pic>
      <p:pic>
        <p:nvPicPr>
          <p:cNvPr id="15" name="Picture 12"/>
          <p:cNvPicPr/>
          <p:nvPr/>
        </p:nvPicPr>
        <p:blipFill>
          <a:blip r:embed="rId15"/>
          <a:stretch>
            <a:fillRect/>
          </a:stretch>
        </p:blipFill>
        <p:spPr>
          <a:xfrm>
            <a:off x="379440" y="152280"/>
            <a:ext cx="1649160" cy="420480"/>
          </a:xfrm>
          <a:prstGeom prst="rect">
            <a:avLst/>
          </a:prstGeom>
          <a:ln>
            <a:noFill/>
          </a:ln>
        </p:spPr>
      </p:pic>
      <p:sp>
        <p:nvSpPr>
          <p:cNvPr id="16" name="PlaceHolder 11"/>
          <p:cNvSpPr>
            <a:spLocks noGrp="1"/>
          </p:cNvSpPr>
          <p:nvPr>
            <p:ph type="title"/>
          </p:nvPr>
        </p:nvSpPr>
        <p:spPr>
          <a:xfrm>
            <a:off x="380880" y="1109520"/>
            <a:ext cx="8381520" cy="1088640"/>
          </a:xfrm>
          <a:prstGeom prst="rect">
            <a:avLst/>
          </a:prstGeom>
        </p:spPr>
        <p:txBody>
          <a:bodyPr lIns="0" rIns="0"/>
          <a:lstStyle/>
          <a:p>
            <a:pPr>
              <a:lnSpc>
                <a:spcPct val="100000"/>
              </a:lnSpc>
            </a:pPr>
            <a:r>
              <a:rPr lang="en-GB" sz="2800" b="1">
                <a:solidFill>
                  <a:srgbClr val="00335B"/>
                </a:solidFill>
                <a:latin typeface="Arial"/>
                <a:ea typeface="ＭＳ Ｐゴシック"/>
              </a:rPr>
              <a:t>Click to edit the title text formatMastertitelformat bearbeiten</a:t>
            </a:r>
            <a:endParaRPr/>
          </a:p>
        </p:txBody>
      </p:sp>
      <p:sp>
        <p:nvSpPr>
          <p:cNvPr id="17" name="PlaceHolder 12"/>
          <p:cNvSpPr>
            <a:spLocks noGrp="1"/>
          </p:cNvSpPr>
          <p:nvPr>
            <p:ph type="dt"/>
          </p:nvPr>
        </p:nvSpPr>
        <p:spPr>
          <a:xfrm>
            <a:off x="291960" y="6635880"/>
            <a:ext cx="182196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1. August 2012</a:t>
            </a:r>
            <a:endParaRPr/>
          </a:p>
        </p:txBody>
      </p:sp>
      <p:sp>
        <p:nvSpPr>
          <p:cNvPr id="18" name="PlaceHolder 13"/>
          <p:cNvSpPr>
            <a:spLocks noGrp="1"/>
          </p:cNvSpPr>
          <p:nvPr>
            <p:ph type="sldNum"/>
          </p:nvPr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1563F01C-033A-4E07-8377-9712184EE663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‹#›</a:t>
            </a:fld>
            <a:endParaRPr/>
          </a:p>
        </p:txBody>
      </p:sp>
      <p:sp>
        <p:nvSpPr>
          <p:cNvPr id="19" name="PlaceHolder 14"/>
          <p:cNvSpPr>
            <a:spLocks noGrp="1"/>
          </p:cNvSpPr>
          <p:nvPr>
            <p:ph type="ftr"/>
          </p:nvPr>
        </p:nvSpPr>
        <p:spPr>
          <a:xfrm>
            <a:off x="2239920" y="6635880"/>
            <a:ext cx="4773240" cy="44892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Prof. Dr. Werner Muster</a:t>
            </a:r>
            <a:endParaRPr/>
          </a:p>
        </p:txBody>
      </p:sp>
      <p:pic>
        <p:nvPicPr>
          <p:cNvPr id="20" name="Picture 14"/>
          <p:cNvPicPr/>
          <p:nvPr/>
        </p:nvPicPr>
        <p:blipFill>
          <a:blip r:embed="rId16"/>
          <a:stretch>
            <a:fillRect/>
          </a:stretch>
        </p:blipFill>
        <p:spPr>
          <a:xfrm>
            <a:off x="7847280" y="152280"/>
            <a:ext cx="1102320" cy="905760"/>
          </a:xfrm>
          <a:prstGeom prst="rect">
            <a:avLst/>
          </a:prstGeom>
          <a:ln>
            <a:noFill/>
          </a:ln>
        </p:spPr>
      </p:pic>
      <p:sp>
        <p:nvSpPr>
          <p:cNvPr id="21" name="PlaceHolder 1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16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1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1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rafik 20"/>
          <p:cNvPicPr/>
          <p:nvPr/>
        </p:nvPicPr>
        <p:blipFill>
          <a:blip r:embed="rId14"/>
          <a:stretch>
            <a:fillRect/>
          </a:stretch>
        </p:blipFill>
        <p:spPr>
          <a:xfrm>
            <a:off x="0" y="6576840"/>
            <a:ext cx="9143640" cy="294840"/>
          </a:xfrm>
          <a:prstGeom prst="rect">
            <a:avLst/>
          </a:prstGeom>
          <a:ln>
            <a:noFill/>
          </a:ln>
        </p:spPr>
      </p:pic>
      <p:sp>
        <p:nvSpPr>
          <p:cNvPr id="57" name="Line 1"/>
          <p:cNvSpPr/>
          <p:nvPr/>
        </p:nvSpPr>
        <p:spPr>
          <a:xfrm>
            <a:off x="8762760" y="-1080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sp>
        <p:nvSpPr>
          <p:cNvPr id="58" name="Line 2"/>
          <p:cNvSpPr/>
          <p:nvPr/>
        </p:nvSpPr>
        <p:spPr>
          <a:xfrm>
            <a:off x="7092720" y="-1080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sp>
        <p:nvSpPr>
          <p:cNvPr id="59" name="Line 3"/>
          <p:cNvSpPr/>
          <p:nvPr/>
        </p:nvSpPr>
        <p:spPr>
          <a:xfrm>
            <a:off x="5422680" y="-1080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sp>
        <p:nvSpPr>
          <p:cNvPr id="60" name="Line 4"/>
          <p:cNvSpPr/>
          <p:nvPr/>
        </p:nvSpPr>
        <p:spPr>
          <a:xfrm>
            <a:off x="3754080" y="-10800"/>
            <a:ext cx="0" cy="150480"/>
          </a:xfrm>
          <a:prstGeom prst="line">
            <a:avLst/>
          </a:prstGeom>
          <a:ln w="6480">
            <a:solidFill>
              <a:srgbClr val="00335B"/>
            </a:solidFill>
            <a:round/>
          </a:ln>
        </p:spPr>
      </p:sp>
      <p:sp>
        <p:nvSpPr>
          <p:cNvPr id="61" name="Line 5"/>
          <p:cNvSpPr/>
          <p:nvPr/>
        </p:nvSpPr>
        <p:spPr>
          <a:xfrm>
            <a:off x="2185920" y="6697440"/>
            <a:ext cx="0" cy="176400"/>
          </a:xfrm>
          <a:prstGeom prst="line">
            <a:avLst/>
          </a:prstGeom>
          <a:ln w="6480">
            <a:solidFill>
              <a:srgbClr val="FFFFFF"/>
            </a:solidFill>
            <a:round/>
          </a:ln>
        </p:spPr>
      </p:sp>
      <p:sp>
        <p:nvSpPr>
          <p:cNvPr id="62" name="Line 6"/>
          <p:cNvSpPr/>
          <p:nvPr/>
        </p:nvSpPr>
        <p:spPr>
          <a:xfrm>
            <a:off x="7091280" y="6697440"/>
            <a:ext cx="0" cy="176400"/>
          </a:xfrm>
          <a:prstGeom prst="line">
            <a:avLst/>
          </a:prstGeom>
          <a:ln w="6480">
            <a:solidFill>
              <a:srgbClr val="FFFFFF"/>
            </a:solidFill>
            <a:round/>
          </a:ln>
        </p:spPr>
      </p:sp>
      <p:pic>
        <p:nvPicPr>
          <p:cNvPr id="63" name="Picture 12"/>
          <p:cNvPicPr/>
          <p:nvPr/>
        </p:nvPicPr>
        <p:blipFill>
          <a:blip r:embed="rId15"/>
          <a:stretch>
            <a:fillRect/>
          </a:stretch>
        </p:blipFill>
        <p:spPr>
          <a:xfrm>
            <a:off x="379440" y="152280"/>
            <a:ext cx="1649160" cy="420480"/>
          </a:xfrm>
          <a:prstGeom prst="rect">
            <a:avLst/>
          </a:prstGeom>
          <a:ln>
            <a:noFill/>
          </a:ln>
        </p:spPr>
      </p:pic>
      <p:pic>
        <p:nvPicPr>
          <p:cNvPr id="64" name="Picture 15"/>
          <p:cNvPicPr/>
          <p:nvPr/>
        </p:nvPicPr>
        <p:blipFill>
          <a:blip r:embed="rId16"/>
          <a:stretch>
            <a:fillRect/>
          </a:stretch>
        </p:blipFill>
        <p:spPr>
          <a:xfrm>
            <a:off x="7847280" y="152280"/>
            <a:ext cx="1102320" cy="905760"/>
          </a:xfrm>
          <a:prstGeom prst="rect">
            <a:avLst/>
          </a:prstGeom>
          <a:ln>
            <a:noFill/>
          </a:ln>
        </p:spPr>
      </p:pic>
      <p:sp>
        <p:nvSpPr>
          <p:cNvPr id="65" name="PlaceHolder 7"/>
          <p:cNvSpPr>
            <a:spLocks noGrp="1"/>
          </p:cNvSpPr>
          <p:nvPr>
            <p:ph type="title"/>
          </p:nvPr>
        </p:nvSpPr>
        <p:spPr>
          <a:xfrm>
            <a:off x="380880" y="957240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400" b="1">
                <a:solidFill>
                  <a:srgbClr val="00335B"/>
                </a:solidFill>
                <a:latin typeface="Arial"/>
                <a:ea typeface="ＭＳ Ｐゴシック"/>
              </a:rPr>
              <a:t>Click to edit the title text formatTitelmasterformat durch Klicken bearbeiten</a:t>
            </a:r>
            <a:endParaRPr/>
          </a:p>
        </p:txBody>
      </p:sp>
      <p:sp>
        <p:nvSpPr>
          <p:cNvPr id="66" name="PlaceHolder 8"/>
          <p:cNvSpPr>
            <a:spLocks noGrp="1"/>
          </p:cNvSpPr>
          <p:nvPr>
            <p:ph type="body"/>
          </p:nvPr>
        </p:nvSpPr>
        <p:spPr>
          <a:xfrm>
            <a:off x="380880" y="1751040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buSzPct val="45000"/>
              <a:buFont typeface="StarSymbol"/>
              <a:buChar char=""/>
            </a:pPr>
            <a:r>
              <a:rPr lang="en-GB" sz="2000">
                <a:solidFill>
                  <a:srgbClr val="000000"/>
                </a:solidFill>
                <a:latin typeface="Arial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2000">
                <a:solidFill>
                  <a:srgbClr val="000000"/>
                </a:solidFill>
                <a:latin typeface="Arial"/>
                <a:ea typeface="ＭＳ Ｐゴシック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000">
                <a:solidFill>
                  <a:srgbClr val="000000"/>
                </a:solidFill>
                <a:latin typeface="Arial"/>
                <a:ea typeface="ＭＳ Ｐゴシック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2000">
                <a:solidFill>
                  <a:srgbClr val="000000"/>
                </a:solidFill>
                <a:latin typeface="Arial"/>
                <a:ea typeface="ＭＳ Ｐゴシック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000">
                <a:solidFill>
                  <a:srgbClr val="000000"/>
                </a:solidFill>
                <a:latin typeface="Arial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000">
                <a:solidFill>
                  <a:srgbClr val="000000"/>
                </a:solidFill>
                <a:latin typeface="Arial"/>
                <a:ea typeface="ＭＳ Ｐゴシック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GB" sz="2000">
                <a:solidFill>
                  <a:srgbClr val="000000"/>
                </a:solidFill>
                <a:latin typeface="Arial"/>
                <a:ea typeface="ＭＳ Ｐゴシック"/>
              </a:rPr>
              <a:t>Seventh Outline LevelTextmasterformate durch Klicken bearbeiten</a:t>
            </a:r>
            <a:endParaRPr/>
          </a:p>
          <a:p>
            <a:pPr lvl="1">
              <a:lnSpc>
                <a:spcPct val="100000"/>
              </a:lnSpc>
              <a:buFont typeface="Wingdings" charset="2"/>
              <a:buChar char="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Zweite Ebene</a:t>
            </a:r>
            <a:endParaRPr/>
          </a:p>
          <a:p>
            <a:pPr lvl="2">
              <a:lnSpc>
                <a:spcPct val="100000"/>
              </a:lnSpc>
              <a:buFont typeface="Wingdings" charset="2"/>
              <a:buChar char=""/>
            </a:pPr>
            <a:r>
              <a:rPr lang="en-GB" sz="1600">
                <a:solidFill>
                  <a:srgbClr val="000000"/>
                </a:solidFill>
                <a:latin typeface="Arial"/>
                <a:ea typeface="ＭＳ Ｐゴシック"/>
              </a:rPr>
              <a:t>Dritte Ebene</a:t>
            </a:r>
            <a:endParaRPr/>
          </a:p>
          <a:p>
            <a:pPr lvl="3">
              <a:lnSpc>
                <a:spcPct val="100000"/>
              </a:lnSpc>
              <a:buFont typeface="Wingdings" charset="2"/>
              <a:buChar char=""/>
            </a:pPr>
            <a:r>
              <a:rPr lang="en-GB" sz="1400">
                <a:solidFill>
                  <a:srgbClr val="000000"/>
                </a:solidFill>
                <a:latin typeface="Arial"/>
                <a:ea typeface="ＭＳ Ｐゴシック"/>
              </a:rPr>
              <a:t>Vierte Ebene</a:t>
            </a:r>
            <a:endParaRPr/>
          </a:p>
          <a:p>
            <a:pPr lvl="4">
              <a:lnSpc>
                <a:spcPct val="100000"/>
              </a:lnSpc>
              <a:buFont typeface="Wingdings" charset="2"/>
              <a:buChar char=""/>
            </a:pPr>
            <a:r>
              <a:rPr lang="en-GB" sz="1000">
                <a:solidFill>
                  <a:srgbClr val="000000"/>
                </a:solidFill>
                <a:latin typeface="Arial"/>
                <a:ea typeface="ＭＳ Ｐゴシック"/>
              </a:rPr>
              <a:t>Fünfte Ebene</a:t>
            </a:r>
            <a:endParaRPr/>
          </a:p>
        </p:txBody>
      </p:sp>
      <p:sp>
        <p:nvSpPr>
          <p:cNvPr id="67" name="PlaceHolder 9"/>
          <p:cNvSpPr>
            <a:spLocks noGrp="1"/>
          </p:cNvSpPr>
          <p:nvPr>
            <p:ph type="dt"/>
          </p:nvPr>
        </p:nvSpPr>
        <p:spPr>
          <a:xfrm>
            <a:off x="291960" y="6635880"/>
            <a:ext cx="182196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1. August 2012</a:t>
            </a:r>
            <a:endParaRPr/>
          </a:p>
        </p:txBody>
      </p:sp>
      <p:sp>
        <p:nvSpPr>
          <p:cNvPr id="68" name="PlaceHolder 10"/>
          <p:cNvSpPr>
            <a:spLocks noGrp="1"/>
          </p:cNvSpPr>
          <p:nvPr>
            <p:ph type="sldNum"/>
          </p:nvPr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C07BFA1D-A9FD-4C34-BBB5-58DA119454A2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‹#›</a:t>
            </a:fld>
            <a:endParaRPr/>
          </a:p>
        </p:txBody>
      </p:sp>
      <p:sp>
        <p:nvSpPr>
          <p:cNvPr id="69" name="PlaceHolder 11"/>
          <p:cNvSpPr>
            <a:spLocks noGrp="1"/>
          </p:cNvSpPr>
          <p:nvPr>
            <p:ph type="ftr"/>
          </p:nvPr>
        </p:nvSpPr>
        <p:spPr>
          <a:xfrm>
            <a:off x="2239920" y="6635880"/>
            <a:ext cx="4773240" cy="44892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Prof. Dr. Werner Muster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mp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mp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mp"/><Relationship Id="rId2" Type="http://schemas.openxmlformats.org/officeDocument/2006/relationships/image" Target="../media/image26.tmp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mp"/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mp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2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276377" y="667259"/>
            <a:ext cx="8381520" cy="1088640"/>
          </a:xfrm>
          <a:prstGeom prst="rect">
            <a:avLst/>
          </a:prstGeom>
        </p:spPr>
        <p:txBody>
          <a:bodyPr lIns="0" rIns="0"/>
          <a:lstStyle/>
          <a:p>
            <a:pPr>
              <a:lnSpc>
                <a:spcPct val="100000"/>
              </a:lnSpc>
            </a:pPr>
            <a:r>
              <a:rPr lang="en-IN" sz="2800" b="1" dirty="0">
                <a:solidFill>
                  <a:srgbClr val="00335B"/>
                </a:solidFill>
                <a:ea typeface="ＭＳ Ｐゴシック"/>
              </a:rPr>
              <a:t>Semi-supervised image segmentation in a Bayesian framework using RF and CNN: a comparative study</a:t>
            </a:r>
            <a:endParaRPr dirty="0"/>
          </a:p>
        </p:txBody>
      </p:sp>
      <p:sp>
        <p:nvSpPr>
          <p:cNvPr id="110" name="TextShape 2"/>
          <p:cNvSpPr txBox="1"/>
          <p:nvPr/>
        </p:nvSpPr>
        <p:spPr>
          <a:xfrm>
            <a:off x="7132320" y="2394385"/>
            <a:ext cx="2011680" cy="775800"/>
          </a:xfrm>
          <a:prstGeom prst="rect">
            <a:avLst/>
          </a:prstGeom>
        </p:spPr>
        <p:txBody>
          <a:bodyPr lIns="0" rIns="0"/>
          <a:lstStyle/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rgbClr val="000000"/>
                </a:solidFill>
                <a:latin typeface="Arial"/>
                <a:ea typeface="ＭＳ Ｐゴシック"/>
              </a:rPr>
              <a:t>May 19, 2017 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/>
              </a:rPr>
              <a:t>
</a:t>
            </a:r>
            <a:r>
              <a:rPr lang="en-US" sz="1600" b="1" dirty="0" err="1">
                <a:solidFill>
                  <a:srgbClr val="000000"/>
                </a:solidFill>
                <a:latin typeface="Arial"/>
                <a:ea typeface="ＭＳ Ｐゴシック"/>
              </a:rPr>
              <a:t>Prateek</a:t>
            </a:r>
            <a:r>
              <a:rPr lang="en-US" sz="1600" b="1" dirty="0">
                <a:solidFill>
                  <a:srgbClr val="000000"/>
                </a:solidFill>
                <a:latin typeface="Arial"/>
                <a:ea typeface="ＭＳ Ｐゴシック"/>
              </a:rPr>
              <a:t> </a:t>
            </a:r>
            <a:r>
              <a:rPr lang="en-US" sz="1600" b="1" dirty="0" err="1">
                <a:solidFill>
                  <a:srgbClr val="000000"/>
                </a:solidFill>
                <a:latin typeface="Arial"/>
                <a:ea typeface="ＭＳ Ｐゴシック"/>
              </a:rPr>
              <a:t>Purwar</a:t>
            </a:r>
            <a:r>
              <a:rPr lang="en-US" sz="1600" b="1" dirty="0">
                <a:solidFill>
                  <a:srgbClr val="000000"/>
                </a:solidFill>
                <a:latin typeface="Arial"/>
                <a:ea typeface="ＭＳ Ｐゴシック"/>
              </a:rPr>
              <a:t> </a:t>
            </a:r>
            <a:endParaRPr dirty="0"/>
          </a:p>
        </p:txBody>
      </p:sp>
      <p:sp>
        <p:nvSpPr>
          <p:cNvPr id="4" name="TextShape 2"/>
          <p:cNvSpPr txBox="1"/>
          <p:nvPr/>
        </p:nvSpPr>
        <p:spPr>
          <a:xfrm>
            <a:off x="276377" y="2394385"/>
            <a:ext cx="8381520" cy="571988"/>
          </a:xfrm>
          <a:prstGeom prst="rect">
            <a:avLst/>
          </a:prstGeom>
        </p:spPr>
        <p:txBody>
          <a:bodyPr lIns="0" rIns="0"/>
          <a:lstStyle/>
          <a:p>
            <a:pPr>
              <a:lnSpc>
                <a:spcPct val="100000"/>
              </a:lnSpc>
            </a:pPr>
            <a:r>
              <a:rPr lang="en-IN" sz="1600" b="1" dirty="0"/>
              <a:t>Master Thesis</a:t>
            </a:r>
          </a:p>
          <a:p>
            <a:pPr>
              <a:lnSpc>
                <a:spcPct val="100000"/>
              </a:lnSpc>
            </a:pPr>
            <a:r>
              <a:rPr lang="en-IN" sz="1600" b="1" dirty="0"/>
              <a:t>Advisor: Gregory Paul</a:t>
            </a:r>
          </a:p>
          <a:p>
            <a:pPr>
              <a:lnSpc>
                <a:spcPct val="100000"/>
              </a:lnSpc>
            </a:pPr>
            <a:endParaRPr sz="1600" b="1" dirty="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2"/>
          <p:cNvSpPr txBox="1"/>
          <p:nvPr/>
        </p:nvSpPr>
        <p:spPr>
          <a:xfrm>
            <a:off x="209005" y="1001205"/>
            <a:ext cx="8632954" cy="1467675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50000"/>
              </a:lnSpc>
            </a:pPr>
            <a:r>
              <a:rPr lang="en-IN" sz="2800" b="1" dirty="0">
                <a:solidFill>
                  <a:schemeClr val="tx2">
                    <a:lumMod val="75000"/>
                  </a:schemeClr>
                </a:solidFill>
              </a:rPr>
              <a:t>Can we achieve the same accuracy using partial annotations ?</a:t>
            </a:r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10</a:t>
            </a:fld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53142" y="4944976"/>
            <a:ext cx="60880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Where/what and how much to scribble ?</a:t>
            </a:r>
          </a:p>
          <a:p>
            <a:endParaRPr lang="en-IN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653142" y="3126411"/>
            <a:ext cx="35139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Use Random forest to learn from scribbles. Methods used by </a:t>
            </a:r>
            <a:r>
              <a:rPr lang="en-IN" sz="2400" dirty="0" err="1"/>
              <a:t>Eugster</a:t>
            </a:r>
            <a:r>
              <a:rPr lang="en-IN" sz="2400" dirty="0"/>
              <a:t> or </a:t>
            </a:r>
            <a:r>
              <a:rPr lang="en-IN" sz="2400" dirty="0" err="1"/>
              <a:t>Santner</a:t>
            </a:r>
            <a:r>
              <a:rPr lang="en-IN" sz="2400" dirty="0"/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50824" y="3305884"/>
            <a:ext cx="3507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Modify OSVOS to learn from scribbles</a:t>
            </a:r>
          </a:p>
        </p:txBody>
      </p:sp>
      <p:sp>
        <p:nvSpPr>
          <p:cNvPr id="5" name="Arrow: Down 4"/>
          <p:cNvSpPr/>
          <p:nvPr/>
        </p:nvSpPr>
        <p:spPr>
          <a:xfrm rot="2036019">
            <a:off x="2886892" y="2165729"/>
            <a:ext cx="313508" cy="9544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Arrow: Down 10"/>
          <p:cNvSpPr/>
          <p:nvPr/>
        </p:nvSpPr>
        <p:spPr>
          <a:xfrm rot="19468078">
            <a:off x="4794070" y="2161737"/>
            <a:ext cx="313508" cy="9544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679268" y="5530072"/>
            <a:ext cx="7981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400" dirty="0"/>
              <a:t>Quality and Quantity of scribble to achieve best results.</a:t>
            </a:r>
          </a:p>
        </p:txBody>
      </p:sp>
    </p:spTree>
    <p:extLst>
      <p:ext uri="{BB962C8B-B14F-4D97-AF65-F5344CB8AC3E}">
        <p14:creationId xmlns:p14="http://schemas.microsoft.com/office/powerpoint/2010/main" val="291343540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Design of experiment: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11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996" y="1160546"/>
            <a:ext cx="3486923" cy="23547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28" y="3853121"/>
            <a:ext cx="3349863" cy="22621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9273" y="3787792"/>
            <a:ext cx="3543344" cy="23928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28" y="1246821"/>
            <a:ext cx="3234887" cy="218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10768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579501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Experiment : additive sampling of scribbles</a:t>
            </a:r>
            <a:endParaRPr sz="28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12</a:t>
            </a:fld>
            <a:endParaRPr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03" y="1162595"/>
            <a:ext cx="7384674" cy="535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22840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13</a:t>
            </a:fld>
            <a:endParaRPr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902" y="664580"/>
            <a:ext cx="7106195" cy="591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3781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emi_inter_rf.pdf - Adobe Acrobat Reader DC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9" t="16603" r="28286" b="42869"/>
          <a:stretch/>
        </p:blipFill>
        <p:spPr>
          <a:xfrm>
            <a:off x="927464" y="1569952"/>
            <a:ext cx="6583680" cy="2585905"/>
          </a:xfrm>
          <a:prstGeom prst="rect">
            <a:avLst/>
          </a:prstGeom>
        </p:spPr>
      </p:pic>
      <p:sp>
        <p:nvSpPr>
          <p:cNvPr id="111" name="TextShape 1"/>
          <p:cNvSpPr txBox="1"/>
          <p:nvPr/>
        </p:nvSpPr>
        <p:spPr>
          <a:xfrm>
            <a:off x="343080" y="636153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How to decide the amount of scribbles?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Iterative Semi-interactive approach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14</a:t>
            </a:fld>
            <a:endParaRPr/>
          </a:p>
        </p:txBody>
      </p:sp>
      <p:pic>
        <p:nvPicPr>
          <p:cNvPr id="10" name="Picture 9" descr="semi_inter_rf.pdf - Adobe Acrobat Reader DC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9" t="59255" r="28286" b="1265"/>
          <a:stretch/>
        </p:blipFill>
        <p:spPr>
          <a:xfrm>
            <a:off x="927464" y="4006150"/>
            <a:ext cx="6583680" cy="2519043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238206" y="4336869"/>
            <a:ext cx="666205" cy="1084217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6" name="Straight Arrow Connector 5"/>
          <p:cNvCxnSpPr>
            <a:cxnSpLocks/>
            <a:endCxn id="4" idx="6"/>
          </p:cNvCxnSpPr>
          <p:nvPr/>
        </p:nvCxnSpPr>
        <p:spPr>
          <a:xfrm flipH="1">
            <a:off x="5904411" y="4754881"/>
            <a:ext cx="1972492" cy="124097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876902" y="4532811"/>
            <a:ext cx="847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Noise</a:t>
            </a:r>
          </a:p>
        </p:txBody>
      </p:sp>
      <p:sp>
        <p:nvSpPr>
          <p:cNvPr id="18" name="Oval 17"/>
          <p:cNvSpPr/>
          <p:nvPr/>
        </p:nvSpPr>
        <p:spPr>
          <a:xfrm>
            <a:off x="5949439" y="4159020"/>
            <a:ext cx="666205" cy="589038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9" name="Straight Arrow Connector 18"/>
          <p:cNvCxnSpPr>
            <a:cxnSpLocks/>
            <a:endCxn id="18" idx="6"/>
          </p:cNvCxnSpPr>
          <p:nvPr/>
        </p:nvCxnSpPr>
        <p:spPr>
          <a:xfrm flipH="1">
            <a:off x="6615644" y="3788229"/>
            <a:ext cx="1261258" cy="66531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680961" y="3510788"/>
            <a:ext cx="116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Boundary</a:t>
            </a:r>
          </a:p>
        </p:txBody>
      </p:sp>
    </p:spTree>
    <p:extLst>
      <p:ext uri="{BB962C8B-B14F-4D97-AF65-F5344CB8AC3E}">
        <p14:creationId xmlns:p14="http://schemas.microsoft.com/office/powerpoint/2010/main" val="410948525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3" grpId="0"/>
      <p:bldP spid="18" grpId="0" animBg="1"/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Bayesian formulation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IN" sz="2600" dirty="0"/>
              <a:t>Describe formulation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IN" sz="2600" dirty="0"/>
              <a:t>Add anti-log function</a:t>
            </a:r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7752660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Observations: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16</a:t>
            </a:fld>
            <a:endParaRPr/>
          </a:p>
        </p:txBody>
      </p:sp>
      <p:pic>
        <p:nvPicPr>
          <p:cNvPr id="7" name="Picture 6" descr="rf_vip_easy_then_hard.pdf - Adobe Acrobat Reader DC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99" t="10674" r="13143"/>
          <a:stretch/>
        </p:blipFill>
        <p:spPr>
          <a:xfrm>
            <a:off x="953589" y="1229165"/>
            <a:ext cx="7002719" cy="4963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05583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639711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Observations: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17</a:t>
            </a:fld>
            <a:endParaRPr/>
          </a:p>
        </p:txBody>
      </p:sp>
      <p:pic>
        <p:nvPicPr>
          <p:cNvPr id="8" name="Picture 7" descr="vip_boost.pdf - Adobe Acrobat Reader DC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8" t="17167" r="28857" b="1180"/>
          <a:stretch/>
        </p:blipFill>
        <p:spPr>
          <a:xfrm>
            <a:off x="992779" y="1087856"/>
            <a:ext cx="6616131" cy="5284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27054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Different cost functions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18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580" y="3971419"/>
            <a:ext cx="3614217" cy="25688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93" y="1213655"/>
            <a:ext cx="3614217" cy="25688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723" y="1213655"/>
            <a:ext cx="3651409" cy="259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7279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636153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Different cost functions: </a:t>
            </a:r>
          </a:p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		random sampling of pixel for training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19</a:t>
            </a:fld>
            <a:endParaRPr/>
          </a:p>
        </p:txBody>
      </p:sp>
      <p:pic>
        <p:nvPicPr>
          <p:cNvPr id="10" name="Picture 9" descr="linear.pdf - Adobe Acrobat Reader DC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85" t="16928" r="28857"/>
          <a:stretch/>
        </p:blipFill>
        <p:spPr>
          <a:xfrm>
            <a:off x="4584034" y="1893020"/>
            <a:ext cx="4559966" cy="3696985"/>
          </a:xfrm>
          <a:prstGeom prst="rect">
            <a:avLst/>
          </a:prstGeom>
        </p:spPr>
      </p:pic>
      <p:pic>
        <p:nvPicPr>
          <p:cNvPr id="7" name="Picture 6" descr="anti_nll.pdf - Adobe Acrobat Reader DC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85" t="17649" r="29286"/>
          <a:stretch/>
        </p:blipFill>
        <p:spPr>
          <a:xfrm>
            <a:off x="16749" y="1893217"/>
            <a:ext cx="4567285" cy="369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0299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315566" y="1097897"/>
            <a:ext cx="8381520" cy="4678200"/>
          </a:xfrm>
        </p:spPr>
        <p:txBody>
          <a:bodyPr/>
          <a:lstStyle/>
          <a:p>
            <a:pPr marL="0" indent="0" algn="ctr">
              <a:buNone/>
            </a:pPr>
            <a:r>
              <a:rPr lang="en-IN" dirty="0"/>
              <a:t>Thanks to these people for their support.</a:t>
            </a:r>
          </a:p>
          <a:p>
            <a:pPr marL="0" indent="0">
              <a:buNone/>
            </a:pPr>
            <a:endParaRPr lang="en-IN" dirty="0"/>
          </a:p>
          <a:p>
            <a:pPr marL="0" indent="0" algn="ctr">
              <a:buNone/>
            </a:pPr>
            <a:r>
              <a:rPr lang="en-IN" dirty="0"/>
              <a:t>Christoph Mayer</a:t>
            </a:r>
          </a:p>
          <a:p>
            <a:pPr marL="0" indent="0" algn="ctr">
              <a:buNone/>
            </a:pPr>
            <a:r>
              <a:rPr lang="en-IN" dirty="0"/>
              <a:t>Denis </a:t>
            </a:r>
            <a:r>
              <a:rPr lang="en-IN" dirty="0" err="1"/>
              <a:t>Samuylov</a:t>
            </a:r>
            <a:endParaRPr lang="en-IN" dirty="0"/>
          </a:p>
          <a:p>
            <a:pPr marL="0" indent="0" algn="ctr">
              <a:buNone/>
            </a:pPr>
            <a:r>
              <a:rPr lang="en-IN" dirty="0" err="1"/>
              <a:t>Sergi</a:t>
            </a:r>
            <a:r>
              <a:rPr lang="en-IN" dirty="0"/>
              <a:t> </a:t>
            </a:r>
            <a:r>
              <a:rPr lang="en-IN" dirty="0" err="1"/>
              <a:t>Caelles</a:t>
            </a:r>
            <a:endParaRPr lang="en-IN" dirty="0"/>
          </a:p>
          <a:p>
            <a:pPr marL="0" indent="0" algn="ctr">
              <a:buNone/>
            </a:pPr>
            <a:r>
              <a:rPr lang="en-IN" dirty="0"/>
              <a:t>Jordi Pont-</a:t>
            </a:r>
            <a:r>
              <a:rPr lang="en-IN" dirty="0" err="1"/>
              <a:t>Tuset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80297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636153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Different cost functions: </a:t>
            </a:r>
          </a:p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		random sampling of pixel for training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20</a:t>
            </a:fld>
            <a:endParaRPr/>
          </a:p>
        </p:txBody>
      </p:sp>
      <p:pic>
        <p:nvPicPr>
          <p:cNvPr id="9" name="Picture 8" descr="linear_with_cons.pdf - Adobe Acrobat Reader DC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85" t="17168" r="28857"/>
          <a:stretch/>
        </p:blipFill>
        <p:spPr>
          <a:xfrm>
            <a:off x="4454446" y="1849062"/>
            <a:ext cx="4637314" cy="3748809"/>
          </a:xfrm>
          <a:prstGeom prst="rect">
            <a:avLst/>
          </a:prstGeom>
        </p:spPr>
      </p:pic>
      <p:pic>
        <p:nvPicPr>
          <p:cNvPr id="7" name="Picture 6" descr="anti_nll.pdf - Adobe Acrobat Reader DC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85" t="17649" r="29286"/>
          <a:stretch/>
        </p:blipFill>
        <p:spPr>
          <a:xfrm>
            <a:off x="16749" y="1893217"/>
            <a:ext cx="4567285" cy="369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09233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Linear vs Anti-loglikelihood: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21</a:t>
            </a:fld>
            <a:endParaRPr/>
          </a:p>
        </p:txBody>
      </p:sp>
      <p:pic>
        <p:nvPicPr>
          <p:cNvPr id="7" name="Picture 6" descr="vip_diff.pdf - Adobe Acrobat Reader DC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3" t="17168" r="29286"/>
          <a:stretch/>
        </p:blipFill>
        <p:spPr>
          <a:xfrm>
            <a:off x="927462" y="1253357"/>
            <a:ext cx="6557555" cy="532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44688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22</a:t>
            </a:fld>
            <a:endParaRPr/>
          </a:p>
        </p:txBody>
      </p:sp>
      <p:sp>
        <p:nvSpPr>
          <p:cNvPr id="6" name="TextShape 1"/>
          <p:cNvSpPr txBox="1"/>
          <p:nvPr/>
        </p:nvSpPr>
        <p:spPr>
          <a:xfrm>
            <a:off x="460440" y="4439377"/>
            <a:ext cx="8381520" cy="1151525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Can we replace RF with CNN  and train OSVOS from scribbles ?</a:t>
            </a:r>
          </a:p>
          <a:p>
            <a:pPr>
              <a:lnSpc>
                <a:spcPct val="100000"/>
              </a:lnSpc>
            </a:pPr>
            <a:endParaRPr lang="en-GB" sz="2800" b="1" dirty="0">
              <a:solidFill>
                <a:srgbClr val="00335B"/>
              </a:solidFill>
              <a:latin typeface="Arial"/>
              <a:ea typeface="ＭＳ Ｐゴシック"/>
            </a:endParaRPr>
          </a:p>
          <a:p>
            <a:pPr>
              <a:lnSpc>
                <a:spcPct val="100000"/>
              </a:lnSpc>
            </a:pPr>
            <a:endParaRPr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600892" y="943164"/>
            <a:ext cx="760258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endParaRPr lang="en-GB" sz="2400" dirty="0">
              <a:ea typeface="ＭＳ Ｐゴシック"/>
            </a:endParaRP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en-GB" sz="2400" dirty="0">
                <a:ea typeface="ＭＳ Ｐゴシック"/>
              </a:rPr>
              <a:t>Feature selection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endParaRPr lang="en-GB" sz="2400" dirty="0">
              <a:ea typeface="ＭＳ Ｐゴシック"/>
            </a:endParaRP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en-GB" sz="2400" dirty="0">
                <a:ea typeface="ＭＳ Ｐゴシック"/>
              </a:rPr>
              <a:t>Layered architecture of CNN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endParaRPr lang="en-GB" sz="2400" dirty="0">
              <a:ea typeface="ＭＳ Ｐゴシック"/>
            </a:endParaRP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en-GB" sz="2400" dirty="0">
                <a:ea typeface="ＭＳ Ｐゴシック"/>
              </a:rPr>
              <a:t>Transfer learning/Multi-tasking</a:t>
            </a:r>
          </a:p>
          <a:p>
            <a:pPr marL="514350" indent="-514350">
              <a:lnSpc>
                <a:spcPct val="100000"/>
              </a:lnSpc>
              <a:buAutoNum type="arabicPeriod"/>
            </a:pPr>
            <a:endParaRPr lang="en-GB" sz="2400" dirty="0">
              <a:ea typeface="ＭＳ Ｐゴシック"/>
            </a:endParaRPr>
          </a:p>
          <a:p>
            <a:pPr marL="514350" indent="-514350">
              <a:lnSpc>
                <a:spcPct val="100000"/>
              </a:lnSpc>
              <a:buAutoNum type="arabicPeriod"/>
            </a:pPr>
            <a:r>
              <a:rPr lang="en-GB" sz="2400" dirty="0">
                <a:ea typeface="ＭＳ Ｐゴシック"/>
              </a:rPr>
              <a:t>Learning universal principles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6084667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Scribbles loss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/>
              <a:t>Loss computation in CNN: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600" dirty="0"/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600" dirty="0"/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/>
              <a:t>Similar to inpainting problem, the loss is computed for annotated pixels only. The loss can be written as:</a:t>
            </a:r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9332273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508618" y="2040827"/>
            <a:ext cx="4134065" cy="29692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41474" y="2066954"/>
            <a:ext cx="4134065" cy="29692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25670" y="2066954"/>
            <a:ext cx="4134067" cy="2969219"/>
          </a:xfrm>
          <a:prstGeom prst="rect">
            <a:avLst/>
          </a:prstGeom>
        </p:spPr>
      </p:pic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Does Scribble loss works?</a:t>
            </a:r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24</a:t>
            </a:fld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3722914" y="1402593"/>
            <a:ext cx="164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Ground Truth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29080" y="1402593"/>
            <a:ext cx="69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CNN</a:t>
            </a:r>
          </a:p>
        </p:txBody>
      </p:sp>
    </p:spTree>
    <p:extLst>
      <p:ext uri="{BB962C8B-B14F-4D97-AF65-F5344CB8AC3E}">
        <p14:creationId xmlns:p14="http://schemas.microsoft.com/office/powerpoint/2010/main" val="8528881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RF vs CNN</a:t>
            </a:r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25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046" y="1264966"/>
            <a:ext cx="6193589" cy="4946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59143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600522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RF vs CNN …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26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160" y="2124643"/>
            <a:ext cx="9144000" cy="2295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88519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RF vs CNN with VIP</a:t>
            </a:r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27</a:t>
            </a:fld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085" y="1175657"/>
            <a:ext cx="7156988" cy="535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11886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600522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RF vs CNN with VIP ….</a:t>
            </a:r>
            <a:endParaRPr lang="en-GB"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28</a:t>
            </a:fld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072727"/>
            <a:ext cx="6657220" cy="528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14011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Conclusion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Transfer learning in CNN is highly advantageous for tasks with limited amount of training data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 err="1"/>
              <a:t>Variational</a:t>
            </a:r>
            <a:r>
              <a:rPr lang="en-IN" sz="2400" dirty="0"/>
              <a:t> </a:t>
            </a:r>
            <a:r>
              <a:rPr lang="en-IN" sz="2400" dirty="0" err="1"/>
              <a:t>metods</a:t>
            </a:r>
            <a:r>
              <a:rPr lang="en-IN" sz="2400" dirty="0"/>
              <a:t> provide a boost in accuracy, if used properly </a:t>
            </a:r>
            <a:r>
              <a:rPr lang="en-IN" sz="2400" dirty="0" err="1"/>
              <a:t>eg</a:t>
            </a:r>
            <a:r>
              <a:rPr lang="en-IN" sz="2400" dirty="0"/>
              <a:t>. anti-loglikelihood cost function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CNN performs better than RF, when sufficient data is available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Success of scribble loss allows use of pre-trained networks for semi-supervised learning</a:t>
            </a:r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160283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1019373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Binary segmentation of histopathology images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3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080" y="2227386"/>
            <a:ext cx="3923113" cy="30282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60" y="1825326"/>
            <a:ext cx="3786840" cy="39556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297073" y="5454193"/>
            <a:ext cx="3304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3D stack: 450x1890x1952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Outlook</a:t>
            </a:r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/>
              <a:t>Boost obtained from CNN+VIP motivates to couple CNN and VIP together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600" dirty="0"/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/>
              <a:t>Layered implementation of VIP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600" dirty="0"/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600" dirty="0"/>
              <a:t>Use of CNN to combine output masks for different lambdas </a:t>
            </a:r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446458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95897" y="2442752"/>
            <a:ext cx="5930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tx2">
                    <a:lumMod val="7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87021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Difficulty in annotation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4</a:t>
            </a:fld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7805"/>
            <a:ext cx="5641823" cy="40404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857"/>
          <a:stretch/>
        </p:blipFill>
        <p:spPr>
          <a:xfrm>
            <a:off x="1150926" y="3008824"/>
            <a:ext cx="8048104" cy="296915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899954" y="1645920"/>
            <a:ext cx="888275" cy="627017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261256" y="3733087"/>
            <a:ext cx="548641" cy="119161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536224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982954" y="1567174"/>
            <a:ext cx="6724132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IN" sz="2800" b="1" dirty="0">
                <a:cs typeface="Andalus" panose="02020603050405020304" pitchFamily="18" charset="-78"/>
              </a:rPr>
              <a:t>How to </a:t>
            </a:r>
            <a:r>
              <a:rPr lang="en-IN" sz="2800" b="1" dirty="0">
                <a:latin typeface="+mj-lt"/>
                <a:cs typeface="Andalus" panose="02020603050405020304" pitchFamily="18" charset="-78"/>
              </a:rPr>
              <a:t>segment</a:t>
            </a:r>
            <a:r>
              <a:rPr lang="en-IN" sz="2800" b="1" dirty="0">
                <a:cs typeface="Andalus" panose="02020603050405020304" pitchFamily="18" charset="-78"/>
              </a:rPr>
              <a:t> using limited training data ?</a:t>
            </a:r>
            <a:endParaRPr sz="2800" b="1" dirty="0">
              <a:cs typeface="Andalus" panose="02020603050405020304" pitchFamily="18" charset="-78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5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1451597" y="3055306"/>
            <a:ext cx="57868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Can we use state-of-art “CNN” ?</a:t>
            </a:r>
          </a:p>
        </p:txBody>
      </p:sp>
    </p:spTree>
    <p:extLst>
      <p:ext uri="{BB962C8B-B14F-4D97-AF65-F5344CB8AC3E}">
        <p14:creationId xmlns:p14="http://schemas.microsoft.com/office/powerpoint/2010/main" val="296272372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6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915428" y="1793757"/>
            <a:ext cx="744582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Pretrained network for segmentation for 3D stacks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Similarity of video and 3D stacks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OSVOS : The network using weights from pre-trained  ImageNet for initialization and then fine-tuned for segmentation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6" name="TextShape 1"/>
          <p:cNvSpPr txBox="1"/>
          <p:nvPr/>
        </p:nvSpPr>
        <p:spPr>
          <a:xfrm>
            <a:off x="762480" y="847146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Use of transfer learning</a:t>
            </a:r>
            <a:endParaRPr sz="2800" dirty="0"/>
          </a:p>
        </p:txBody>
      </p:sp>
      <p:sp>
        <p:nvSpPr>
          <p:cNvPr id="111" name="TextShape 1"/>
          <p:cNvSpPr txBox="1"/>
          <p:nvPr/>
        </p:nvSpPr>
        <p:spPr>
          <a:xfrm>
            <a:off x="915428" y="3358293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400" b="1" dirty="0">
                <a:solidFill>
                  <a:srgbClr val="FF0000"/>
                </a:solidFill>
                <a:latin typeface="Arial"/>
                <a:ea typeface="ＭＳ Ｐゴシック"/>
              </a:rPr>
              <a:t>One shot video object segmentation (OSVOS)</a:t>
            </a:r>
            <a:endParaRPr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6478539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Results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7</a:t>
            </a:fld>
            <a:endParaRPr/>
          </a:p>
        </p:txBody>
      </p:sp>
      <p:pic>
        <p:nvPicPr>
          <p:cNvPr id="7" name="Picture 6" descr="cnn_diff_slices.pdf - Adobe Acrobat Reader DC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2" t="18715" r="22572" b="595"/>
          <a:stretch/>
        </p:blipFill>
        <p:spPr>
          <a:xfrm>
            <a:off x="669651" y="1402593"/>
            <a:ext cx="6736989" cy="438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22666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73" b="6268"/>
          <a:stretch/>
        </p:blipFill>
        <p:spPr>
          <a:xfrm>
            <a:off x="143691" y="769806"/>
            <a:ext cx="4515988" cy="49778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8" b="6411"/>
          <a:stretch/>
        </p:blipFill>
        <p:spPr>
          <a:xfrm>
            <a:off x="4659679" y="769806"/>
            <a:ext cx="4402183" cy="497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698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43080" y="718089"/>
            <a:ext cx="8381520" cy="766440"/>
          </a:xfrm>
          <a:prstGeom prst="rect">
            <a:avLst/>
          </a:prstGeom>
        </p:spPr>
        <p:txBody>
          <a:bodyPr lIns="0" tIns="36000" rIns="0" bIns="36000"/>
          <a:lstStyle/>
          <a:p>
            <a:pPr>
              <a:lnSpc>
                <a:spcPct val="100000"/>
              </a:lnSpc>
            </a:pPr>
            <a:r>
              <a:rPr lang="en-GB" sz="2800" b="1" dirty="0">
                <a:solidFill>
                  <a:srgbClr val="00335B"/>
                </a:solidFill>
                <a:latin typeface="Arial"/>
                <a:ea typeface="ＭＳ Ｐゴシック"/>
              </a:rPr>
              <a:t>Undefined shapes of objects</a:t>
            </a:r>
            <a:endParaRPr sz="2800" dirty="0"/>
          </a:p>
        </p:txBody>
      </p:sp>
      <p:sp>
        <p:nvSpPr>
          <p:cNvPr id="112" name="TextShape 2"/>
          <p:cNvSpPr txBox="1"/>
          <p:nvPr/>
        </p:nvSpPr>
        <p:spPr>
          <a:xfrm>
            <a:off x="343080" y="1402593"/>
            <a:ext cx="8381520" cy="4677840"/>
          </a:xfrm>
          <a:prstGeom prst="rect">
            <a:avLst/>
          </a:prstGeom>
        </p:spPr>
        <p:txBody>
          <a:bodyPr lIns="0" tIns="36000" rIns="0" bIns="36000"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IN" sz="2600" dirty="0"/>
          </a:p>
        </p:txBody>
      </p:sp>
      <p:sp>
        <p:nvSpPr>
          <p:cNvPr id="114" name="TextShape 4"/>
          <p:cNvSpPr txBox="1"/>
          <p:nvPr/>
        </p:nvSpPr>
        <p:spPr>
          <a:xfrm>
            <a:off x="7203960" y="6635880"/>
            <a:ext cx="163800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fld id="{E07CB3E9-66D7-4660-93C9-CF3CB883D09A}" type="slidenum">
              <a:rPr lang="en-US" sz="800">
                <a:solidFill>
                  <a:srgbClr val="FFFFFF"/>
                </a:solidFill>
                <a:latin typeface="Arial"/>
                <a:ea typeface="ＭＳ Ｐゴシック"/>
              </a:rPr>
              <a:t>9</a:t>
            </a:fld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3404"/>
            <a:ext cx="5641823" cy="40404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83"/>
          <a:stretch/>
        </p:blipFill>
        <p:spPr>
          <a:xfrm>
            <a:off x="995179" y="2927275"/>
            <a:ext cx="8072501" cy="296190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61256" y="3733087"/>
            <a:ext cx="548641" cy="119161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826218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2042</TotalTime>
  <Words>405</Words>
  <Application>Microsoft Office PowerPoint</Application>
  <PresentationFormat>On-screen Show (4:3)</PresentationFormat>
  <Paragraphs>110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ＭＳ Ｐゴシック</vt:lpstr>
      <vt:lpstr>Andalus</vt:lpstr>
      <vt:lpstr>Arial</vt:lpstr>
      <vt:lpstr>DejaVu Sans</vt:lpstr>
      <vt:lpstr>StarSymbol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prateek purwar</cp:lastModifiedBy>
  <cp:revision>455</cp:revision>
  <cp:lastPrinted>2016-02-24T21:46:22Z</cp:lastPrinted>
  <dcterms:modified xsi:type="dcterms:W3CDTF">2017-05-18T21:05:04Z</dcterms:modified>
</cp:coreProperties>
</file>